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2140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01D314-C21E-4CFB-A4EF-01B93360F960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759135-B3FC-479A-A1F9-D633BD3E2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D238-F11F-4FFD-A668-EA390F487170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406F-C9F7-4E4A-AB7A-9BF3C6A9D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8EC0-A17C-4509-AD06-C249D5D25D61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F820-B41B-4435-8D33-8AA1F7241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E5DD-38BC-42A2-B8EE-FD84CB86B284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D385-18D6-47B7-8AC8-2D203593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FF54-D899-47D5-B9BC-CE8747DDE55A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154E-3F9B-48C3-A3B1-0ED939522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B5EC-0955-40D7-A1EC-25F4F823EF63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87B1-C888-4A17-BC1D-271338AFB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C9F1-602B-40A2-B1B5-AA144944BD52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654B-5753-4E25-8796-B662C6FE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3159-381E-4B33-B9B3-85225A800476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7178-7858-41FB-8E98-43F939A2F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8EC5-D43D-456A-9ED6-E658A9098466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730F-8F30-49A7-A767-D40F79EC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72EB-26D9-4AF7-8D8A-626803180439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35AB-8FE0-4951-BD6C-AD1DE0F0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BA2E-705C-415F-9781-6DABCD6DC56E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458B-0A1A-480D-8481-4E579E5B4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2BCF-8001-47B8-B5A1-6C4B3634AAAE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3516-5D91-496C-9E9C-C019525B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39145-0E95-4187-97C5-D2AA67BA12CF}" type="datetimeFigureOut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A522A-ABFA-4F60-840A-4CD26CCF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caltech.edu/theses" TargetMode="External"/><Relationship Id="rId2" Type="http://schemas.openxmlformats.org/officeDocument/2006/relationships/hyperlink" Target="http://thesis.library.caltech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caltech.edu/" TargetMode="External"/><Relationship Id="rId5" Type="http://schemas.openxmlformats.org/officeDocument/2006/relationships/hyperlink" Target="http://libguides.caltech.edu/CODA" TargetMode="External"/><Relationship Id="rId4" Type="http://schemas.openxmlformats.org/officeDocument/2006/relationships/hyperlink" Target="http://thesis.library.caltech.edu/stats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kjohnson@library.caltech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r>
              <a:rPr lang="en-US" sz="4000" smtClean="0">
                <a:solidFill>
                  <a:srgbClr val="21409A"/>
                </a:solidFill>
              </a:rPr>
              <a:t>Transitioning to Electronic and Open Access: the ETD Program at Caltech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Katherine Johnson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Digital Repositories Coordinating Librarian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California Institute of Technology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kjohnson@library.caltech.edu 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(626) 395-6065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Open Access and Digital Repository Forum, San Jose, CA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May 25, 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Handling Access Restrictions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Students and advisors decide on accessibility 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Default usage agreements and Creative Commons options are provided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Patents, pending publications,  startup competiveness affect most decisions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Copyright assistance is often requested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Student content: authored, borrowed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Scanned theses: pre-1978, 1978+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Handling Access Restrictions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Four flavors of access restrictions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Licensing options are built in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Thesis availability and file accessibility work in tandem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Publicly accessible = free to all right away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Restricted to campus = must be within Caltech IP range to access files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Mixed access = separate files attached to thesis record have differing access restrictions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Withheld = completely embargoed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Embargoes changed manually to prevent accidental release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Handling Access Restrictions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Effect on UMI sharing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No theses are sent to UMI until publicly available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Embargoing functionality used for internal documents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Forms : UMI forms, Electronic Thesis Approval forms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Permissions: Copyright letters, release permissions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Source files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Communication is Key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Separate ETD database set up as interoffice communication tool between library and Grad Office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Students receive emails as key status changes are made in their thesis submission record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Classes held regularly, and with greater frequency during periods of high demand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Library guides updated frequently to maintain currency. Student feedback solicited for needed changes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Project management for retrospective scanning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654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1409A"/>
                </a:solidFill>
              </a:rPr>
              <a:t>T</a:t>
            </a:r>
            <a:r>
              <a:rPr lang="en-US" cap="none" dirty="0">
                <a:solidFill>
                  <a:srgbClr val="21409A"/>
                </a:solidFill>
              </a:rPr>
              <a:t>h</a:t>
            </a:r>
            <a:r>
              <a:rPr lang="en-US" cap="none" dirty="0" smtClean="0">
                <a:solidFill>
                  <a:srgbClr val="21409A"/>
                </a:solidFill>
              </a:rPr>
              <a:t>e Outcome</a:t>
            </a:r>
            <a:endParaRPr lang="en-US" dirty="0">
              <a:solidFill>
                <a:srgbClr val="2140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it Worth It?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Effect on Use of Original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Statistics show effort is definitely worth it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In paper era, 2 uses in lifetime considered “high-use”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Use for electronic copies can be very high for even older material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Generates requests for even un-scanned older theses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High use from outside U.S.</a:t>
            </a:r>
          </a:p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Numbers (April 2011)</a:t>
            </a:r>
          </a:p>
          <a:p>
            <a:pPr lvl="2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49358 website visits from 31,906 unique users. U.S., China, Australia, South Korea were top countries</a:t>
            </a:r>
          </a:p>
          <a:p>
            <a:pPr lvl="2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44991 document file downloads (.pdf, .doc, .</a:t>
            </a:r>
            <a:r>
              <a:rPr lang="en-US" sz="2600" dirty="0" err="1" smtClean="0"/>
              <a:t>ps</a:t>
            </a:r>
            <a:r>
              <a:rPr lang="en-US" sz="2600" dirty="0" smtClean="0"/>
              <a:t>, .bib, .txt)</a:t>
            </a:r>
          </a:p>
          <a:p>
            <a:pPr lvl="2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5867 supplemental video file downloads (.</a:t>
            </a:r>
            <a:r>
              <a:rPr lang="en-US" sz="2600" dirty="0" err="1" smtClean="0"/>
              <a:t>mov</a:t>
            </a:r>
            <a:r>
              <a:rPr lang="en-US" sz="2600" dirty="0" smtClean="0"/>
              <a:t>, .</a:t>
            </a:r>
            <a:r>
              <a:rPr lang="en-US" sz="2600" dirty="0" err="1" smtClean="0"/>
              <a:t>avi</a:t>
            </a:r>
            <a:r>
              <a:rPr lang="en-US" sz="2600" dirty="0" smtClean="0"/>
              <a:t>, .mpg)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solidFill>
                  <a:srgbClr val="21409A"/>
                </a:solidFill>
              </a:rPr>
              <a:t>CaltechTHESIS Demonstration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Behind the Scenes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21409A"/>
                </a:solidFill>
              </a:rPr>
              <a:t>CaltechTHESIS Screenshots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homescre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533400"/>
            <a:ext cx="7813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managedeposi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2883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/>
          <a:lstStyle/>
          <a:p>
            <a:r>
              <a:rPr lang="en-US" b="0" cap="none" smtClean="0">
                <a:solidFill>
                  <a:srgbClr val="21409A"/>
                </a:solidFill>
              </a:rPr>
              <a:t>Brief History Of Electronic Theses At Caltech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We Came From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6" descr="reviewscre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9436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 descr="description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76250"/>
            <a:ext cx="57245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 descr="description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1788"/>
            <a:ext cx="50800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Edit item - blank Descri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405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thesis_detai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0"/>
            <a:ext cx="648493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752600" y="3276600"/>
            <a:ext cx="12192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description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066800"/>
            <a:ext cx="79930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3" descr="Edit item - blank Descri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3637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communications_sc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"/>
            <a:ext cx="64658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676400" y="3505200"/>
            <a:ext cx="1752600" cy="1066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 descr="advis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838200"/>
            <a:ext cx="76422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 descr="divis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533400"/>
            <a:ext cx="48101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6" descr="Edit item - open files scre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28781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Content Placeholder 7" descr="openfi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371600"/>
            <a:ext cx="655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362200" y="2590800"/>
            <a:ext cx="1600200" cy="609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4" descr="Edit item - withheld files scre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4813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Content Placeholder 5" descr="withheldfi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85800"/>
            <a:ext cx="5422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124200" y="2895600"/>
            <a:ext cx="12954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ETD Era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1999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Ed Fox of Virginia Tech delivers influential speech at Caltech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Caltech joins NDLTD</a:t>
            </a:r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2001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Caltech hosts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ETD conference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ETD-db software loaded on library servers: </a:t>
            </a:r>
            <a:r>
              <a:rPr lang="en-US" sz="2400" dirty="0" err="1" smtClean="0"/>
              <a:t>CaltechETD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Dean of Graduate Students initiates voluntary submission period</a:t>
            </a:r>
          </a:p>
          <a:p>
            <a:pPr lvl="1" fontAlgn="auto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Retrospective scanning of theses begins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6" descr="browsereposito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browsebyauthor_u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685800"/>
            <a:ext cx="7527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3" descr="browsebycommitte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62000"/>
            <a:ext cx="812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3" descr="browsebyadvis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533400"/>
            <a:ext cx="6870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3" descr="browsebyo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609600"/>
            <a:ext cx="5238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browsebydegre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375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8" descr="browsebyyea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2947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Content Placeholder 9" descr="browsebyyear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09600"/>
            <a:ext cx="19732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Content Placeholder 3" descr="simplesearc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1828800"/>
            <a:ext cx="785177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6" descr="advancedsearch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3434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Content Placeholder 7" descr="advancedsearch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1143000"/>
            <a:ext cx="43799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21409A"/>
                </a:solidFill>
              </a:rPr>
              <a:t>ETD-Grad Office Approval Screenshots</a:t>
            </a:r>
            <a:endParaRPr lang="en-US" dirty="0">
              <a:solidFill>
                <a:srgbClr val="21409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Beginnings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2002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Faculty committee and Dean approve mandatory submissions for June graduation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Paper copy remains official copy of record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Library begins theses classes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Systematic retrospective scanning begins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By January 2003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71 “new” theses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300+ “old” scanned theses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519113"/>
            <a:ext cx="73294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96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0" y="2514600"/>
            <a:ext cx="8056563" cy="13620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960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73914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1450"/>
            <a:ext cx="5662612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Links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CaltechTHESIS: </a:t>
            </a:r>
            <a:r>
              <a:rPr lang="en-US" sz="2400" smtClean="0">
                <a:hlinkClick r:id="rId2"/>
              </a:rPr>
              <a:t>http://thesis.library.caltech.edu</a:t>
            </a:r>
            <a:endParaRPr lang="en-US" sz="2400" smtClean="0"/>
          </a:p>
          <a:p>
            <a:pPr>
              <a:buClr>
                <a:srgbClr val="F7941E"/>
              </a:buClr>
            </a:pPr>
            <a:r>
              <a:rPr lang="en-US" sz="2400" smtClean="0"/>
              <a:t>Web guide for student submitters: </a:t>
            </a:r>
            <a:r>
              <a:rPr lang="en-US" sz="2400" smtClean="0">
                <a:hlinkClick r:id="rId3"/>
              </a:rPr>
              <a:t>http://libguides.caltech.edu/theses</a:t>
            </a:r>
            <a:endParaRPr lang="en-US" sz="2400" smtClean="0"/>
          </a:p>
          <a:p>
            <a:pPr>
              <a:buClr>
                <a:srgbClr val="F7941E"/>
              </a:buClr>
            </a:pPr>
            <a:r>
              <a:rPr lang="en-US" sz="2400" smtClean="0"/>
              <a:t>CaltechTHESIS stats reports: </a:t>
            </a:r>
            <a:r>
              <a:rPr lang="en-US" sz="2400" u="sng" smtClean="0">
                <a:hlinkClick r:id="rId4"/>
              </a:rPr>
              <a:t>http://thesis.library.caltech.edu/stats.html</a:t>
            </a:r>
            <a:r>
              <a:rPr lang="en-US" sz="2400" smtClean="0"/>
              <a:t> 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CODA: </a:t>
            </a:r>
            <a:r>
              <a:rPr lang="en-US" sz="2400" u="sng" smtClean="0">
                <a:hlinkClick r:id="rId5"/>
              </a:rPr>
              <a:t>http://libguides.caltech.edu/CODA</a:t>
            </a:r>
            <a:endParaRPr lang="en-US" sz="2400" smtClean="0"/>
          </a:p>
          <a:p>
            <a:pPr>
              <a:buClr>
                <a:srgbClr val="F7941E"/>
              </a:buClr>
            </a:pPr>
            <a:r>
              <a:rPr lang="en-US" sz="2400" smtClean="0"/>
              <a:t>Caltech Library Services: </a:t>
            </a:r>
            <a:r>
              <a:rPr lang="en-US" sz="2400" u="sng" smtClean="0">
                <a:hlinkClick r:id="rId6"/>
              </a:rPr>
              <a:t>http://library.caltech.edu/</a:t>
            </a:r>
            <a:endParaRPr lang="en-US" sz="24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Contact Information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4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smtClean="0"/>
              <a:t>Katherine Johnson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Digital Repositories Coordinating Librarian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California Institute of Technology</a:t>
            </a:r>
          </a:p>
          <a:p>
            <a:pPr algn="ctr">
              <a:buFont typeface="Arial" charset="0"/>
              <a:buNone/>
            </a:pPr>
            <a:r>
              <a:rPr lang="en-US" sz="2400" smtClean="0">
                <a:hlinkClick r:id="rId2"/>
              </a:rPr>
              <a:t>kjohnson@library.caltech.edu</a:t>
            </a:r>
            <a:endParaRPr lang="en-US" sz="2400" smtClean="0"/>
          </a:p>
          <a:p>
            <a:pPr algn="ctr">
              <a:buFont typeface="Arial" charset="0"/>
              <a:buNone/>
            </a:pPr>
            <a:r>
              <a:rPr lang="en-US" sz="2400" smtClean="0"/>
              <a:t>(626) 395-6065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Changes &amp; Growth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2007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Electronic copy becomes copy of record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Students no longer required to submit paper copy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2008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Consolidation of digital repository collections becomes necessary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Important considerations for migration: 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Need to maintain permanent URLs for old theses to be migrated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Support for thesis workflow and approval process, tracking progress for both staff and students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Changes &amp; Growth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2">
              <a:buClr>
                <a:srgbClr val="21409A"/>
              </a:buClr>
            </a:pPr>
            <a:r>
              <a:rPr lang="en-US" smtClean="0"/>
              <a:t>Support for withholding whole, or portions of, theses, pending journal publication or patent application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Ability to stored related documents in a “dark” area visible only to repository administrators</a:t>
            </a:r>
          </a:p>
          <a:p>
            <a:pPr lvl="2">
              <a:buClr>
                <a:srgbClr val="21409A"/>
              </a:buClr>
            </a:pPr>
            <a:r>
              <a:rPr lang="en-US" smtClean="0"/>
              <a:t>“Notifications” allowing staff to communicate with authors via email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2009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Migration of electronic theses to Eprints platform completed: CaltechTHESIS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First successful deposit by student in October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As of May 24,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6101 theses have been deposited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1663 “new”, by students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4524 “old” scanned, by staff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Only 62 are completely withheld, 1922 are restricted (1871 are 1978+), 115 have mixed availability. All others are publicly available</a:t>
            </a:r>
          </a:p>
          <a:p>
            <a:pPr lvl="1" fontAlgn="auto">
              <a:spcAft>
                <a:spcPts val="0"/>
              </a:spcAft>
              <a:buClr>
                <a:srgbClr val="21409A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More than halfway through retrospective scanning project</a:t>
            </a:r>
          </a:p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Coverage years span 1921-2011</a:t>
            </a:r>
          </a:p>
          <a:p>
            <a:pPr fontAlgn="auto">
              <a:spcAft>
                <a:spcPts val="0"/>
              </a:spcAft>
              <a:buClr>
                <a:srgbClr val="F7941E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Contents heavily PhD-centric, but also include Bachelors’, Masters’, and Engineers’ theses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1730375"/>
          </a:xfrm>
        </p:spPr>
        <p:txBody>
          <a:bodyPr/>
          <a:lstStyle/>
          <a:p>
            <a:r>
              <a:rPr lang="en-US" cap="none" smtClean="0"/>
              <a:t>Navigating The Electronic Thesis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Road to Oz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7941E"/>
                </a:solidFill>
              </a:rPr>
              <a:t>Acquisitions of Electronic Theses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Clr>
                <a:srgbClr val="F7941E"/>
              </a:buClr>
            </a:pPr>
            <a:r>
              <a:rPr lang="en-US" sz="2400" smtClean="0"/>
              <a:t>Theses classes offered regularly, frequency varies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Strictly voluntary, participation relatively high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Covers mechanics of depositing thesis into database, issues of copyright, formatting of text, acceptable file types, and file restriction considerations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Students add new, born digital, theses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Library staff add scanned theses</a:t>
            </a:r>
          </a:p>
          <a:p>
            <a:pPr>
              <a:buClr>
                <a:srgbClr val="F7941E"/>
              </a:buClr>
            </a:pPr>
            <a:r>
              <a:rPr lang="en-US" sz="2400" smtClean="0"/>
              <a:t>Priorities for order of scanning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Third-party requests, author requests, anniversary dates</a:t>
            </a:r>
          </a:p>
          <a:p>
            <a:pPr lvl="1">
              <a:buClr>
                <a:srgbClr val="21409A"/>
              </a:buClr>
              <a:buFont typeface="Arial" charset="0"/>
              <a:buChar char="•"/>
            </a:pPr>
            <a:r>
              <a:rPr lang="en-US" sz="2400" smtClean="0"/>
              <a:t>Alumni and Development offices use as PR material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707</Words>
  <Application>Microsoft Office PowerPoint</Application>
  <PresentationFormat>On-screen Show (4:3)</PresentationFormat>
  <Paragraphs>121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Calibri</vt:lpstr>
      <vt:lpstr>Arial</vt:lpstr>
      <vt:lpstr>Office Theme</vt:lpstr>
      <vt:lpstr>Transitioning to Electronic and Open Access: the ETD Program at Caltech</vt:lpstr>
      <vt:lpstr>Brief History Of Electronic Theses At Caltech</vt:lpstr>
      <vt:lpstr>ETD Era Begins</vt:lpstr>
      <vt:lpstr>Beginnings</vt:lpstr>
      <vt:lpstr>Changes &amp; Growth</vt:lpstr>
      <vt:lpstr>Changes &amp; Growth</vt:lpstr>
      <vt:lpstr>As of May 24, 2011</vt:lpstr>
      <vt:lpstr>Navigating The Electronic Thesis Process</vt:lpstr>
      <vt:lpstr>Acquisitions of Electronic Theses</vt:lpstr>
      <vt:lpstr>Handling Access Restrictions</vt:lpstr>
      <vt:lpstr>Handling Access Restrictions</vt:lpstr>
      <vt:lpstr>Handling Access Restrictions</vt:lpstr>
      <vt:lpstr>Communication is Key</vt:lpstr>
      <vt:lpstr>The Outcome</vt:lpstr>
      <vt:lpstr>Effect on Use of Original Research</vt:lpstr>
      <vt:lpstr>CaltechTHESIS Demonstration</vt:lpstr>
      <vt:lpstr>CaltechTHESIS Screenshots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ETD-Grad Office Approval Screenshots</vt:lpstr>
      <vt:lpstr>Slide 40</vt:lpstr>
      <vt:lpstr>Slide 41</vt:lpstr>
      <vt:lpstr>Slide 42</vt:lpstr>
      <vt:lpstr>Slide 43</vt:lpstr>
      <vt:lpstr>Slide 44</vt:lpstr>
      <vt:lpstr>Links</vt:lpstr>
      <vt:lpstr>Contact Information</vt:lpstr>
    </vt:vector>
  </TitlesOfParts>
  <Company>CLS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Electronic and Open Access: the ETD Program at Caltech</dc:title>
  <dc:creator>kjohnson</dc:creator>
  <cp:lastModifiedBy>cgoldman</cp:lastModifiedBy>
  <cp:revision>12</cp:revision>
  <dcterms:created xsi:type="dcterms:W3CDTF">2011-05-24T23:10:56Z</dcterms:created>
  <dcterms:modified xsi:type="dcterms:W3CDTF">2011-06-20T20:07:11Z</dcterms:modified>
</cp:coreProperties>
</file>